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78" r:id="rId2"/>
    <p:sldId id="283" r:id="rId3"/>
    <p:sldId id="288" r:id="rId4"/>
    <p:sldId id="271" r:id="rId5"/>
    <p:sldId id="276" r:id="rId6"/>
    <p:sldId id="286" r:id="rId7"/>
    <p:sldId id="287" r:id="rId8"/>
    <p:sldId id="274" r:id="rId9"/>
    <p:sldId id="277" r:id="rId10"/>
    <p:sldId id="279" r:id="rId11"/>
    <p:sldId id="284" r:id="rId12"/>
    <p:sldId id="273" r:id="rId13"/>
    <p:sldId id="272" r:id="rId14"/>
    <p:sldId id="259" r:id="rId15"/>
    <p:sldId id="260" r:id="rId16"/>
    <p:sldId id="261" r:id="rId17"/>
    <p:sldId id="265" r:id="rId18"/>
    <p:sldId id="275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 varScale="1">
        <p:scale>
          <a:sx n="53" d="100"/>
          <a:sy n="53" d="100"/>
        </p:scale>
        <p:origin x="-150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6631" r="27472" b="30832"/>
          <a:stretch/>
        </p:blipFill>
        <p:spPr bwMode="auto">
          <a:xfrm>
            <a:off x="516367" y="419548"/>
            <a:ext cx="7390504" cy="369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09600" y="2362200"/>
            <a:ext cx="71628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noFill/>
              </a:ln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11/25/2014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q=http://www.positivevoice.co.uk/_blog/Positive_Voice_Blog/post/Project_Your_Voice/&amp;sa=U&amp;ei=M3lmVMesB6_7sASuyIKQBg&amp;ved=0CBYQ9QEwAA&amp;usg=AFQjCNEVJaMnOxcsyWhkJAoyrIfnenrNR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stdelegate.com/wp-content/uploads/2012/10/DSC_037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dictionary.referenc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ctionary.reference.com/browse/aesthetic?s=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543800" cy="2136775"/>
          </a:xfrm>
        </p:spPr>
        <p:txBody>
          <a:bodyPr/>
          <a:lstStyle/>
          <a:p>
            <a:r>
              <a:rPr lang="en-US" dirty="0" smtClean="0"/>
              <a:t>Effective Oral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7724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For Problem-Based Learning Panel Presentations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638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Created by Sharon Motel, Library Media Specialist Substitute Teacher, Forest Glen Elementary School, Glen Ellyn, IL, November,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76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and Use Your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1676400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Speak from your diaphragm.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Aim for a spot at the back of </a:t>
            </a:r>
            <a:br>
              <a:rPr lang="en-US" sz="3200" dirty="0" smtClean="0"/>
            </a:br>
            <a:r>
              <a:rPr lang="en-US" sz="3200" dirty="0" smtClean="0"/>
              <a:t>the group.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Relax. Speak </a:t>
            </a:r>
            <a:r>
              <a:rPr lang="en-US" sz="3200" dirty="0"/>
              <a:t>slowly and clearly. </a:t>
            </a:r>
            <a:endParaRPr lang="en-US" sz="3200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To </a:t>
            </a:r>
            <a:r>
              <a:rPr lang="en-US" sz="3200" dirty="0"/>
              <a:t>underline a special point, go even more </a:t>
            </a:r>
            <a:r>
              <a:rPr lang="en-US" sz="3200" dirty="0" smtClean="0"/>
              <a:t>slowly or repeat it. </a:t>
            </a:r>
            <a:endParaRPr lang="en-US" sz="3200" dirty="0"/>
          </a:p>
        </p:txBody>
      </p:sp>
      <p:pic>
        <p:nvPicPr>
          <p:cNvPr id="3074" name="Picture 2" descr="http://t3.gstatic.com/images?q=tbn:ANd9GcRHwy6e4ESCdrTvFw5GzihqHL-K5aLuC3Tp743xMSefImm0mDn8czaxTsw:www.positivevoice.co.uk/pv/images/shutterstock_167203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219200" cy="18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Don’t </a:t>
            </a:r>
            <a:r>
              <a:rPr lang="en-US" dirty="0"/>
              <a:t>Read Your Speech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Delegates read off their opening speech in the International Forum on Domestic Violen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r="46389" b="5541"/>
          <a:stretch/>
        </p:blipFill>
        <p:spPr bwMode="auto">
          <a:xfrm>
            <a:off x="609600" y="1447800"/>
            <a:ext cx="1752599" cy="16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1447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Bor’-ing, adj.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Uninteresting and tiresome; dull.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 speaker reading their entire </a:t>
            </a:r>
            <a:r>
              <a:rPr lang="en-US" sz="2400" dirty="0" smtClean="0"/>
              <a:t>speech.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6015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</a:t>
            </a:r>
            <a:r>
              <a:rPr lang="en-US" sz="1200" dirty="0" smtClean="0"/>
              <a:t> </a:t>
            </a:r>
            <a:r>
              <a:rPr lang="en-US" sz="1200" dirty="0"/>
              <a:t>Dlugan, Andrew. "Never Read Your Speech… Never?" </a:t>
            </a:r>
            <a:r>
              <a:rPr lang="en-US" sz="1200" i="1" dirty="0"/>
              <a:t>Six Minutes RSS</a:t>
            </a:r>
            <a:r>
              <a:rPr lang="en-US" sz="1200" dirty="0"/>
              <a:t>. N.p., 21 Oct. 2009. Web. 14 Nov. 2014.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Do Use Notes</a:t>
            </a:r>
            <a:endParaRPr lang="en-US" sz="24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Bring </a:t>
            </a:r>
            <a:r>
              <a:rPr lang="en-US" sz="2400" dirty="0"/>
              <a:t>notecards or a sheet of paper with key </a:t>
            </a:r>
            <a:r>
              <a:rPr lang="en-US" sz="2400" dirty="0" smtClean="0"/>
              <a:t>words or phrases.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Use </a:t>
            </a:r>
            <a:r>
              <a:rPr lang="en-US" sz="2400" dirty="0"/>
              <a:t>large </a:t>
            </a:r>
            <a:r>
              <a:rPr lang="en-US" sz="2400" dirty="0" smtClean="0"/>
              <a:t>printing or a font </a:t>
            </a:r>
            <a:r>
              <a:rPr lang="en-US" sz="2400" dirty="0"/>
              <a:t>that you can easily see at a glance from 3 feet away</a:t>
            </a:r>
            <a:r>
              <a:rPr lang="en-US" sz="2400" dirty="0" smtClean="0"/>
              <a:t>.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No full sentences.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8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 Effective </a:t>
            </a:r>
            <a:br>
              <a:rPr lang="en-US" dirty="0" smtClean="0"/>
            </a:br>
            <a:r>
              <a:rPr lang="en-US" dirty="0" smtClean="0"/>
              <a:t>Eye Contact and Facial Expressions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/>
          <a:lstStyle/>
          <a:p>
            <a:pPr marL="114300" indent="0">
              <a:spcBef>
                <a:spcPts val="1800"/>
              </a:spcBef>
              <a:buNone/>
            </a:pPr>
            <a:r>
              <a:rPr lang="en-US" sz="2800" b="1" dirty="0" smtClean="0"/>
              <a:t>Eye Contact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Presenters:</a:t>
            </a:r>
            <a:r>
              <a:rPr lang="en-US" dirty="0" smtClean="0"/>
              <a:t> Work the room with your eyes. People can tell when you look at the back of the room, at their foreheads, or stare continuously. 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Panel members: </a:t>
            </a:r>
            <a:r>
              <a:rPr lang="en-US" dirty="0" smtClean="0"/>
              <a:t>Focus on the speaker or audience members. </a:t>
            </a:r>
          </a:p>
          <a:p>
            <a:pPr marL="114300" indent="0">
              <a:buNone/>
            </a:pPr>
            <a:r>
              <a:rPr lang="en-US" sz="2800" b="1" dirty="0" smtClean="0"/>
              <a:t>Facial Expressions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Presenters:</a:t>
            </a:r>
            <a:r>
              <a:rPr lang="en-US" b="1" dirty="0" smtClean="0"/>
              <a:t> </a:t>
            </a:r>
            <a:r>
              <a:rPr lang="en-US" dirty="0" smtClean="0"/>
              <a:t>Practice in front of a mirror to see that your expressions are appropriate for your talk.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Panel members: </a:t>
            </a:r>
            <a:r>
              <a:rPr lang="en-US" dirty="0" smtClean="0"/>
              <a:t>Look interested.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715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Sources: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Rister</a:t>
            </a:r>
            <a:r>
              <a:rPr lang="en-US" sz="1200" dirty="0"/>
              <a:t>, Alex. "3 Eye Contact Myths… and How to Avoid Them In Your Speech." </a:t>
            </a:r>
            <a:r>
              <a:rPr lang="en-US" sz="1200" i="1" dirty="0"/>
              <a:t>Six Minutes RSS</a:t>
            </a:r>
            <a:r>
              <a:rPr lang="en-US" sz="1200" dirty="0"/>
              <a:t>. N.p., 13 Jan. 2013. Web. 14 Nov. 2014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Palmer, Erik. </a:t>
            </a:r>
            <a:r>
              <a:rPr lang="en-US" sz="1200" i="1" dirty="0"/>
              <a:t>Well Spoken Teaching Speaking to All Students</a:t>
            </a:r>
            <a:r>
              <a:rPr lang="en-US" sz="1200" dirty="0"/>
              <a:t>. Portland, Me.: Stenhouse, 2011. Print.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88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848600" cy="1143000"/>
          </a:xfrm>
        </p:spPr>
        <p:txBody>
          <a:bodyPr/>
          <a:lstStyle/>
          <a:p>
            <a:r>
              <a:rPr lang="en-US" dirty="0" smtClean="0"/>
              <a:t>Posture and Body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0" y="990601"/>
            <a:ext cx="8035290" cy="1752599"/>
          </a:xfrm>
        </p:spPr>
        <p:txBody>
          <a:bodyPr wrap="square"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dirty="0" smtClean="0"/>
              <a:t>Always stand or sit straight. Good posture projects confidence. Try to look relaxed.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700" dirty="0" smtClean="0"/>
              <a:t>When you are not the speaker, be engaged. </a:t>
            </a:r>
            <a:br>
              <a:rPr lang="en-US" sz="2700" dirty="0" smtClean="0"/>
            </a:br>
            <a:r>
              <a:rPr lang="en-US" sz="2700" dirty="0" smtClean="0"/>
              <a:t>Focus on the speaker and the presentation.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Bored disinterested senior teenage school students in classroom with teacher in fore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t="6433" r="1" b="4212"/>
          <a:stretch/>
        </p:blipFill>
        <p:spPr bwMode="auto">
          <a:xfrm>
            <a:off x="270510" y="2936564"/>
            <a:ext cx="3996690" cy="29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2926646"/>
            <a:ext cx="3810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500" dirty="0"/>
              <a:t>Body language </a:t>
            </a:r>
            <a:r>
              <a:rPr lang="en-US" sz="2500" dirty="0" smtClean="0"/>
              <a:t>that conveys disinterest, boredom</a:t>
            </a:r>
            <a:r>
              <a:rPr lang="en-US" sz="2500" dirty="0"/>
              <a:t>, or lack of confidence: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Ø"/>
            </a:pPr>
            <a:r>
              <a:rPr lang="en-US" sz="2000" dirty="0" smtClean="0"/>
              <a:t>Yawning</a:t>
            </a:r>
            <a:endParaRPr lang="en-US" sz="20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Ø"/>
            </a:pPr>
            <a:r>
              <a:rPr lang="en-US" sz="2000" dirty="0"/>
              <a:t>Poor posture, “sagging”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Ø"/>
            </a:pPr>
            <a:r>
              <a:rPr lang="en-US" sz="2000" dirty="0"/>
              <a:t>Downcast eyes, staring, looking elsewhere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Ø"/>
            </a:pPr>
            <a:r>
              <a:rPr lang="en-US" sz="2000" dirty="0"/>
              <a:t>Dull, blank, emotionless </a:t>
            </a:r>
            <a:r>
              <a:rPr lang="en-US" sz="2000" dirty="0" smtClean="0"/>
              <a:t>face</a:t>
            </a:r>
            <a:endParaRPr lang="en-US" sz="20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Calibri" panose="020F0502020204030204" pitchFamily="34" charset="0"/>
              <a:buChar char="Ø"/>
            </a:pPr>
            <a:r>
              <a:rPr lang="en-US" sz="2000" dirty="0"/>
              <a:t>Fidgeting, repetitive actions</a:t>
            </a:r>
          </a:p>
        </p:txBody>
      </p:sp>
    </p:spTree>
    <p:extLst>
      <p:ext uri="{BB962C8B-B14F-4D97-AF65-F5344CB8AC3E}">
        <p14:creationId xmlns:p14="http://schemas.microsoft.com/office/powerpoint/2010/main" val="31002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object 2"/>
          <p:cNvSpPr txBox="1"/>
          <p:nvPr/>
        </p:nvSpPr>
        <p:spPr>
          <a:xfrm>
            <a:off x="612141" y="1501139"/>
            <a:ext cx="7236459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580">
              <a:lnSpc>
                <a:spcPts val="3360"/>
              </a:lnSpc>
            </a:pPr>
            <a:r>
              <a:rPr lang="en-US" sz="3200" b="1" dirty="0" smtClean="0"/>
              <a:t>Use Formal English in PBL presentations.</a:t>
            </a:r>
          </a:p>
          <a:p>
            <a:pPr marL="12700" marR="68580">
              <a:lnSpc>
                <a:spcPts val="3360"/>
              </a:lnSpc>
            </a:pPr>
            <a:endParaRPr lang="en-US" sz="3200" b="1" dirty="0"/>
          </a:p>
          <a:p>
            <a:pPr marL="12700" marR="68580">
              <a:lnSpc>
                <a:spcPts val="3360"/>
              </a:lnSpc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2155164"/>
            <a:ext cx="647700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8580">
              <a:lnSpc>
                <a:spcPts val="3360"/>
              </a:lnSpc>
            </a:pPr>
            <a:r>
              <a:rPr lang="en-US" sz="3000" b="1" i="1" dirty="0">
                <a:solidFill>
                  <a:schemeClr val="accent2">
                    <a:lumMod val="75000"/>
                  </a:schemeClr>
                </a:solidFill>
              </a:rPr>
              <a:t>Formal</a:t>
            </a:r>
            <a:r>
              <a:rPr lang="en-US" sz="3000" i="1" dirty="0"/>
              <a:t> English is used in “serious” texts and situations — for example, in official documents, books, news reports, articles, business letters or official speeches. </a:t>
            </a:r>
            <a:r>
              <a:rPr lang="en-US" sz="3000" i="1" dirty="0" smtClean="0"/>
              <a:t/>
            </a:r>
            <a:br>
              <a:rPr lang="en-US" sz="3000" i="1" dirty="0" smtClean="0"/>
            </a:b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Informal</a:t>
            </a:r>
            <a:r>
              <a:rPr lang="en-US" sz="3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i="1" dirty="0"/>
              <a:t>English is used in everyday conversations and in personal letters. </a:t>
            </a:r>
            <a:endParaRPr lang="en-US" sz="3000" i="1" dirty="0" smtClean="0"/>
          </a:p>
          <a:p>
            <a:pPr marL="458788" marR="68580" algn="r"/>
            <a:endParaRPr lang="en-US" sz="1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00400" y="59436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</a:t>
            </a:r>
            <a:r>
              <a:rPr lang="en-US" sz="1200" dirty="0"/>
              <a:t> Szynalski, Tomasz P. "Formal and Informal English." </a:t>
            </a:r>
            <a:r>
              <a:rPr lang="en-US" sz="1200" i="1" dirty="0"/>
              <a:t>How to Learn English Effectively</a:t>
            </a:r>
            <a:r>
              <a:rPr lang="en-US" sz="1200" dirty="0"/>
              <a:t>. Antimoon, n.d. Web. 13 Nov. 2014. 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453503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Let’s compare!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6200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45" dirty="0" smtClean="0"/>
              <a:t>Enunciation and Pronunciation</a:t>
            </a:r>
            <a:endParaRPr spc="-25" dirty="0"/>
          </a:p>
        </p:txBody>
      </p:sp>
      <p:grpSp>
        <p:nvGrpSpPr>
          <p:cNvPr id="5" name="Group 4"/>
          <p:cNvGrpSpPr/>
          <p:nvPr/>
        </p:nvGrpSpPr>
        <p:grpSpPr>
          <a:xfrm>
            <a:off x="495748" y="2971800"/>
            <a:ext cx="7581452" cy="3224845"/>
            <a:chOff x="457200" y="1628500"/>
            <a:chExt cx="7390504" cy="28194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4" t="26631" r="27472" b="40915"/>
            <a:stretch/>
          </p:blipFill>
          <p:spPr bwMode="auto">
            <a:xfrm>
              <a:off x="457200" y="1628500"/>
              <a:ext cx="7390504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400" y="3552660"/>
              <a:ext cx="7162800" cy="76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noFill/>
                </a:ln>
              </a:endParaRPr>
            </a:p>
          </p:txBody>
        </p:sp>
      </p:grpSp>
      <p:sp>
        <p:nvSpPr>
          <p:cNvPr id="9" name="object 2"/>
          <p:cNvSpPr txBox="1"/>
          <p:nvPr/>
        </p:nvSpPr>
        <p:spPr>
          <a:xfrm>
            <a:off x="630592" y="1143000"/>
            <a:ext cx="7311764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8580" indent="-457200">
              <a:lnSpc>
                <a:spcPts val="336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</a:rPr>
              <a:t>Speak clearly and think about your pacing. </a:t>
            </a:r>
          </a:p>
          <a:p>
            <a:pPr marL="469900" marR="68580" indent="-457200">
              <a:lnSpc>
                <a:spcPts val="336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</a:rPr>
              <a:t>Learn how to pronounce content-specific vocabulary. Review aloud with an adult and/or use the audio icon on                   .</a:t>
            </a:r>
            <a:endParaRPr sz="3200" dirty="0"/>
          </a:p>
        </p:txBody>
      </p:sp>
      <p:pic>
        <p:nvPicPr>
          <p:cNvPr id="2050" name="Picture 2" descr="dictionary_new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3" t="17270" r="29362" b="27429"/>
          <a:stretch/>
        </p:blipFill>
        <p:spPr bwMode="auto">
          <a:xfrm>
            <a:off x="5457825" y="2438400"/>
            <a:ext cx="838200" cy="8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25937" r="74358" b="65614"/>
          <a:stretch/>
        </p:blipFill>
        <p:spPr bwMode="auto">
          <a:xfrm>
            <a:off x="6324600" y="2438400"/>
            <a:ext cx="553569" cy="5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44773"/>
            <a:ext cx="762000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30"/>
              </a:lnSpc>
            </a:pPr>
            <a:r>
              <a:rPr lang="en-US" spc="-45" dirty="0" smtClean="0"/>
              <a:t>Pronunciation</a:t>
            </a:r>
            <a:endParaRPr spc="-25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4" y="1133475"/>
            <a:ext cx="8193736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38200" y="4038600"/>
            <a:ext cx="8382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1" t="25937" r="74358" b="65614"/>
          <a:stretch/>
        </p:blipFill>
        <p:spPr bwMode="auto">
          <a:xfrm>
            <a:off x="7391400" y="4610100"/>
            <a:ext cx="553569" cy="5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67450" y="4610100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Aesthetic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 smtClean="0"/>
          </a:p>
          <a:p>
            <a:r>
              <a:rPr lang="en-US" sz="1200" b="1" dirty="0" smtClean="0"/>
              <a:t>Source:</a:t>
            </a:r>
            <a:r>
              <a:rPr lang="en-US" sz="1200" i="1" dirty="0" smtClean="0"/>
              <a:t> PBL </a:t>
            </a:r>
            <a:r>
              <a:rPr lang="en-US" sz="1200" i="1" dirty="0"/>
              <a:t>Presentation: Outdoor Learning Space</a:t>
            </a:r>
            <a:r>
              <a:rPr lang="en-US" sz="1200" dirty="0"/>
              <a:t>. </a:t>
            </a:r>
            <a:r>
              <a:rPr lang="en-US" sz="1200" dirty="0" smtClean="0"/>
              <a:t> FGM </a:t>
            </a:r>
            <a:r>
              <a:rPr lang="en-US" sz="1200" dirty="0"/>
              <a:t>Architects, 16 Oct. 2014. PPT.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7620000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45" dirty="0" smtClean="0"/>
              <a:t>Practice, Practice, Practice</a:t>
            </a:r>
            <a:endParaRPr spc="-25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731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According to the Department of Communication at the University of Pittsburgh</a:t>
            </a:r>
            <a:r>
              <a:rPr lang="en-US" sz="2200" dirty="0"/>
              <a:t>, </a:t>
            </a:r>
            <a:r>
              <a:rPr lang="en-US" sz="2200" dirty="0" smtClean="0"/>
              <a:t>most </a:t>
            </a:r>
            <a:r>
              <a:rPr lang="en-US" sz="2200" dirty="0"/>
              <a:t>people experience some level of speech anxiety when they have to speak in front of a </a:t>
            </a:r>
            <a:r>
              <a:rPr lang="en-US" sz="2200" dirty="0" smtClean="0"/>
              <a:t>group. </a:t>
            </a:r>
            <a:br>
              <a:rPr lang="en-US" sz="2200" dirty="0" smtClean="0"/>
            </a:b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Remember:</a:t>
            </a:r>
            <a:endParaRPr lang="en-US" sz="22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Experiencing </a:t>
            </a:r>
            <a:r>
              <a:rPr lang="en-US" sz="2200" dirty="0"/>
              <a:t>speech anxiety is </a:t>
            </a:r>
            <a:r>
              <a:rPr lang="en-US" sz="2200" b="1" dirty="0"/>
              <a:t>normal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Nearly </a:t>
            </a:r>
            <a:r>
              <a:rPr lang="en-US" sz="2200" dirty="0"/>
              <a:t>everyone gets nervous when they have to give a speech or a presentation, </a:t>
            </a:r>
            <a:r>
              <a:rPr lang="en-US" sz="2200" i="1" dirty="0"/>
              <a:t>even experienced speakers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audience wants you to </a:t>
            </a:r>
            <a:r>
              <a:rPr lang="en-US" sz="2200" b="1" dirty="0" smtClean="0">
                <a:solidFill>
                  <a:srgbClr val="C00000"/>
                </a:solidFill>
              </a:rPr>
              <a:t>succeed</a:t>
            </a:r>
            <a:r>
              <a:rPr lang="en-US" sz="2200" dirty="0" smtClean="0">
                <a:solidFill>
                  <a:srgbClr val="C00000"/>
                </a:solidFill>
              </a:rPr>
              <a:t>!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Recommendation: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Practice </a:t>
            </a:r>
            <a:r>
              <a:rPr lang="en-US" sz="2200" dirty="0"/>
              <a:t>delivering your speech at least 7 to 10 times before your actual presentation.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53295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/>
              <a:t>"Speech Anxiety." </a:t>
            </a:r>
            <a:r>
              <a:rPr lang="en-US" sz="1200" i="1" dirty="0"/>
              <a:t>Speaking in the Disciplines</a:t>
            </a:r>
            <a:r>
              <a:rPr lang="en-US" sz="1200" dirty="0"/>
              <a:t>. University of Pittsburgh, 21 Aug. 2008. Web. 12 Nov.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4953000"/>
          </a:xfrm>
        </p:spPr>
        <p:txBody>
          <a:bodyPr>
            <a:normAutofit fontScale="70000" lnSpcReduction="20000"/>
          </a:bodyPr>
          <a:lstStyle/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"Acid Rain Facts, Acid Rain Information, Acid Rain Pictures, Acid Rain Effects - National Geographic." </a:t>
            </a:r>
            <a:r>
              <a:rPr lang="en-US" i="1" dirty="0"/>
              <a:t>National Geographic</a:t>
            </a:r>
            <a:r>
              <a:rPr lang="en-US" dirty="0"/>
              <a:t>. N.p., n.d. Web. 14 Nov. 2014.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"Cato The Elder Quotes." </a:t>
            </a:r>
            <a:r>
              <a:rPr lang="en-US" i="1" dirty="0"/>
              <a:t>WorldofQuotes</a:t>
            </a:r>
            <a:r>
              <a:rPr lang="en-US" dirty="0"/>
              <a:t>. N.p., n.d. Web. 17 Nov. 2014.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Dlugan, Andrew. "Never Read Your Speech… Never?" </a:t>
            </a:r>
            <a:r>
              <a:rPr lang="en-US" i="1" dirty="0"/>
              <a:t>Six Minutes RSS</a:t>
            </a:r>
            <a:r>
              <a:rPr lang="en-US" dirty="0"/>
              <a:t>. N.p., 21 Oct. 2009. Web. 14 Nov. 2014.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 smtClean="0"/>
              <a:t>Palmer</a:t>
            </a:r>
            <a:r>
              <a:rPr lang="en-US" dirty="0"/>
              <a:t>, Erik. </a:t>
            </a:r>
            <a:r>
              <a:rPr lang="en-US" i="1" dirty="0"/>
              <a:t>Well Spoken Teaching Speaking to All Students</a:t>
            </a:r>
            <a:r>
              <a:rPr lang="en-US" dirty="0"/>
              <a:t>. Portland, Me.: Stenhouse, 2011. Print.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i="1" dirty="0" smtClean="0"/>
              <a:t>PBL </a:t>
            </a:r>
            <a:r>
              <a:rPr lang="en-US" i="1" dirty="0"/>
              <a:t>Presentation: Outdoor Learning Space</a:t>
            </a:r>
            <a:r>
              <a:rPr lang="en-US" dirty="0"/>
              <a:t>. N.p.: FGM Architects, 16 Oct. 2014. PPT.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"The Problem." </a:t>
            </a:r>
            <a:r>
              <a:rPr lang="en-US" i="1" dirty="0"/>
              <a:t>Level3 STEAM PBL</a:t>
            </a:r>
            <a:r>
              <a:rPr lang="en-US" dirty="0"/>
              <a:t>. Forest Glen Elementary School, n.d. Web. 14 Nov. 2014.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Rister, Alex. "3 Eye Contact Myths… and How to Avoid Them In Your Speech." </a:t>
            </a:r>
            <a:r>
              <a:rPr lang="en-US" i="1" dirty="0"/>
              <a:t>Six Minutes RSS</a:t>
            </a:r>
            <a:r>
              <a:rPr lang="en-US" dirty="0"/>
              <a:t>. N.p., 13 Jan. 2013. Web. 14 Nov. 2014.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"Speech Anxiety." </a:t>
            </a:r>
            <a:r>
              <a:rPr lang="en-US" i="1" dirty="0"/>
              <a:t>Speaking in the Disciplines</a:t>
            </a:r>
            <a:r>
              <a:rPr lang="en-US" dirty="0"/>
              <a:t>. University of Pittsburgh, 21 Aug. 2008. Web. 12 Nov. 2014</a:t>
            </a:r>
            <a:r>
              <a:rPr lang="en-US" dirty="0" smtClean="0"/>
              <a:t>.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/>
              <a:t>"Tips for Creating and Delivering an Effective Presentation." </a:t>
            </a:r>
            <a:r>
              <a:rPr lang="en-US" i="1" dirty="0"/>
              <a:t>Office PowerPoint</a:t>
            </a:r>
            <a:r>
              <a:rPr lang="en-US" dirty="0"/>
              <a:t>. Microsoft, </a:t>
            </a:r>
            <a:r>
              <a:rPr lang="en-US" dirty="0" err="1"/>
              <a:t>n.d.</a:t>
            </a:r>
            <a:r>
              <a:rPr lang="en-US" dirty="0"/>
              <a:t> Web. 18 Nov. 2014. </a:t>
            </a:r>
          </a:p>
          <a:p>
            <a:pPr marL="571500" indent="-457200">
              <a:spcBef>
                <a:spcPts val="1200"/>
              </a:spcBef>
              <a:buNone/>
            </a:pPr>
            <a:r>
              <a:rPr lang="en-US" dirty="0" smtClean="0"/>
              <a:t>Szynalski</a:t>
            </a:r>
            <a:r>
              <a:rPr lang="en-US" dirty="0"/>
              <a:t>, Tomasz P. "Formal and Informal English." </a:t>
            </a:r>
            <a:r>
              <a:rPr lang="en-US" i="1" dirty="0"/>
              <a:t>How to Learn English Effectively</a:t>
            </a:r>
            <a:r>
              <a:rPr lang="en-US" dirty="0"/>
              <a:t>. Antimoon, n.d. Web. 13 Nov. 2014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1905000"/>
            <a:ext cx="7315200" cy="2136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Grasp the subject, </a:t>
            </a:r>
            <a:br>
              <a:rPr lang="en-US" dirty="0" smtClean="0"/>
            </a:br>
            <a:r>
              <a:rPr lang="en-US" dirty="0" smtClean="0"/>
              <a:t>the words will follow.</a:t>
            </a:r>
          </a:p>
          <a:p>
            <a:pPr algn="r"/>
            <a:endParaRPr lang="en-US" sz="2000" dirty="0" smtClean="0"/>
          </a:p>
          <a:p>
            <a:pPr algn="ctr"/>
            <a:r>
              <a:rPr lang="en-US" sz="2000" dirty="0" smtClean="0"/>
              <a:t>                                                        Cato the Elder, Roman Statesman, ca. 160 B.C.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0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5091" b="1816"/>
          <a:stretch/>
        </p:blipFill>
        <p:spPr>
          <a:xfrm>
            <a:off x="1066800" y="1851660"/>
            <a:ext cx="6019800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295400"/>
          </a:xfrm>
        </p:spPr>
        <p:txBody>
          <a:bodyPr/>
          <a:lstStyle/>
          <a:p>
            <a:r>
              <a:rPr lang="en-US" dirty="0" smtClean="0"/>
              <a:t>Problem and Solution Speech</a:t>
            </a:r>
            <a:r>
              <a:rPr lang="en-US" dirty="0" smtClean="0">
                <a:latin typeface="Century Gothic"/>
              </a:rPr>
              <a:t>−</a:t>
            </a:r>
            <a:r>
              <a:rPr lang="en-US" dirty="0" smtClean="0"/>
              <a:t> </a:t>
            </a:r>
            <a:r>
              <a:rPr lang="en-US" sz="4000" dirty="0" smtClean="0"/>
              <a:t>Organizational Format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075"/>
            <a:ext cx="7853622" cy="4098925"/>
          </a:xfrm>
        </p:spPr>
        <p:txBody>
          <a:bodyPr>
            <a:normAutofit/>
          </a:bodyPr>
          <a:lstStyle/>
          <a:p>
            <a:pPr marL="114300" indent="0">
              <a:buClr>
                <a:schemeClr val="accent2">
                  <a:lumMod val="50000"/>
                </a:schemeClr>
              </a:buClr>
              <a:buNone/>
            </a:pPr>
            <a:r>
              <a:rPr lang="en-US" dirty="0" smtClean="0"/>
              <a:t>These speeches are organized by explaining the problem </a:t>
            </a:r>
            <a:br>
              <a:rPr lang="en-US" dirty="0" smtClean="0"/>
            </a:br>
            <a:r>
              <a:rPr lang="en-US" dirty="0" smtClean="0"/>
              <a:t>and then, introducing solutions. </a:t>
            </a:r>
            <a:br>
              <a:rPr lang="en-US" dirty="0" smtClean="0"/>
            </a:br>
            <a:r>
              <a:rPr lang="en-US" dirty="0" smtClean="0"/>
              <a:t>For example, </a:t>
            </a:r>
            <a:r>
              <a:rPr lang="en-US" i="1" dirty="0" smtClean="0"/>
              <a:t>Acid Rain.</a:t>
            </a:r>
          </a:p>
          <a:p>
            <a:pPr marL="4572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Define acid rain.</a:t>
            </a:r>
          </a:p>
          <a:p>
            <a:pPr marL="4572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Explain its causes.</a:t>
            </a:r>
          </a:p>
          <a:p>
            <a:pPr marL="4572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Discuss the impact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acid </a:t>
            </a:r>
            <a:r>
              <a:rPr lang="en-US" dirty="0"/>
              <a:t>rain.</a:t>
            </a:r>
          </a:p>
          <a:p>
            <a:pPr marL="4572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Offer ideas for stopping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causes and/or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lessoning </a:t>
            </a:r>
            <a:r>
              <a:rPr lang="en-US" dirty="0"/>
              <a:t>the effects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acid rain.</a:t>
            </a:r>
            <a:endParaRPr lang="en-US" dirty="0"/>
          </a:p>
          <a:p>
            <a:pPr marL="114300" indent="0">
              <a:buNone/>
            </a:pPr>
            <a:endParaRPr lang="en-US" i="1" dirty="0" smtClean="0"/>
          </a:p>
          <a:p>
            <a:pPr marL="114300" indent="0">
              <a:buNone/>
            </a:pPr>
            <a:endParaRPr lang="en-US" i="1" dirty="0" smtClean="0"/>
          </a:p>
          <a:p>
            <a:endParaRPr lang="en-US" dirty="0"/>
          </a:p>
        </p:txBody>
      </p:sp>
      <p:pic>
        <p:nvPicPr>
          <p:cNvPr id="1026" name="Picture 2" descr="Photo: Spruce forest damaged by acid rain, Po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9264"/>
          <a:stretch/>
        </p:blipFill>
        <p:spPr bwMode="auto">
          <a:xfrm>
            <a:off x="4648200" y="2209800"/>
            <a:ext cx="32306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6119336"/>
            <a:ext cx="750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Palmer</a:t>
            </a:r>
            <a:r>
              <a:rPr lang="en-US" sz="1200" dirty="0"/>
              <a:t>, Erik. </a:t>
            </a:r>
            <a:r>
              <a:rPr lang="en-US" sz="1200" i="1" dirty="0"/>
              <a:t>Well Spoken Teaching Speaking to All Students</a:t>
            </a:r>
            <a:r>
              <a:rPr lang="en-US" sz="1200" dirty="0"/>
              <a:t>. Portland, Me.: Stenhouse, 2011. Print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Image:</a:t>
            </a:r>
            <a:r>
              <a:rPr lang="en-US" sz="1200" dirty="0" smtClean="0"/>
              <a:t> "Acid </a:t>
            </a:r>
            <a:r>
              <a:rPr lang="en-US" sz="1200" dirty="0"/>
              <a:t>Rain Facts, Acid Rain Information, Acid Rain Pictures, Acid Rain Effects - National Geographic." </a:t>
            </a:r>
            <a:r>
              <a:rPr lang="en-US" sz="1200" i="1" dirty="0"/>
              <a:t>National Geographic</a:t>
            </a:r>
            <a:r>
              <a:rPr lang="en-US" sz="1200" dirty="0"/>
              <a:t>. N.p., n.d. Web. 14 Nov.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28536" r="17881" b="11774"/>
          <a:stretch/>
        </p:blipFill>
        <p:spPr bwMode="auto">
          <a:xfrm>
            <a:off x="533399" y="1066800"/>
            <a:ext cx="767861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057400" y="609600"/>
            <a:ext cx="6858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8206" y="381000"/>
            <a:ext cx="113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1" y="2362200"/>
            <a:ext cx="2590800" cy="228600"/>
          </a:xfrm>
          <a:prstGeom prst="rect">
            <a:avLst/>
          </a:prstGeom>
          <a:noFill/>
          <a:ln>
            <a:solidFill>
              <a:srgbClr val="140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1500" y="2424113"/>
            <a:ext cx="3762375" cy="1233487"/>
          </a:xfrm>
          <a:custGeom>
            <a:avLst/>
            <a:gdLst>
              <a:gd name="connsiteX0" fmla="*/ 3076575 w 3762375"/>
              <a:gd name="connsiteY0" fmla="*/ 0 h 1233487"/>
              <a:gd name="connsiteX1" fmla="*/ 3076575 w 3762375"/>
              <a:gd name="connsiteY1" fmla="*/ 0 h 1233487"/>
              <a:gd name="connsiteX2" fmla="*/ 3176588 w 3762375"/>
              <a:gd name="connsiteY2" fmla="*/ 14287 h 1233487"/>
              <a:gd name="connsiteX3" fmla="*/ 3190875 w 3762375"/>
              <a:gd name="connsiteY3" fmla="*/ 19050 h 1233487"/>
              <a:gd name="connsiteX4" fmla="*/ 3595688 w 3762375"/>
              <a:gd name="connsiteY4" fmla="*/ 23812 h 1233487"/>
              <a:gd name="connsiteX5" fmla="*/ 3643313 w 3762375"/>
              <a:gd name="connsiteY5" fmla="*/ 33337 h 1233487"/>
              <a:gd name="connsiteX6" fmla="*/ 3657600 w 3762375"/>
              <a:gd name="connsiteY6" fmla="*/ 38100 h 1233487"/>
              <a:gd name="connsiteX7" fmla="*/ 3676650 w 3762375"/>
              <a:gd name="connsiteY7" fmla="*/ 42862 h 1233487"/>
              <a:gd name="connsiteX8" fmla="*/ 3705225 w 3762375"/>
              <a:gd name="connsiteY8" fmla="*/ 52387 h 1233487"/>
              <a:gd name="connsiteX9" fmla="*/ 3729038 w 3762375"/>
              <a:gd name="connsiteY9" fmla="*/ 100012 h 1233487"/>
              <a:gd name="connsiteX10" fmla="*/ 3733800 w 3762375"/>
              <a:gd name="connsiteY10" fmla="*/ 114300 h 1233487"/>
              <a:gd name="connsiteX11" fmla="*/ 3738563 w 3762375"/>
              <a:gd name="connsiteY11" fmla="*/ 128587 h 1233487"/>
              <a:gd name="connsiteX12" fmla="*/ 3743325 w 3762375"/>
              <a:gd name="connsiteY12" fmla="*/ 180975 h 1233487"/>
              <a:gd name="connsiteX13" fmla="*/ 3748088 w 3762375"/>
              <a:gd name="connsiteY13" fmla="*/ 200025 h 1233487"/>
              <a:gd name="connsiteX14" fmla="*/ 3752850 w 3762375"/>
              <a:gd name="connsiteY14" fmla="*/ 280987 h 1233487"/>
              <a:gd name="connsiteX15" fmla="*/ 3762375 w 3762375"/>
              <a:gd name="connsiteY15" fmla="*/ 342900 h 1233487"/>
              <a:gd name="connsiteX16" fmla="*/ 3757613 w 3762375"/>
              <a:gd name="connsiteY16" fmla="*/ 566737 h 1233487"/>
              <a:gd name="connsiteX17" fmla="*/ 3752850 w 3762375"/>
              <a:gd name="connsiteY17" fmla="*/ 590550 h 1233487"/>
              <a:gd name="connsiteX18" fmla="*/ 3748088 w 3762375"/>
              <a:gd name="connsiteY18" fmla="*/ 638175 h 1233487"/>
              <a:gd name="connsiteX19" fmla="*/ 3743325 w 3762375"/>
              <a:gd name="connsiteY19" fmla="*/ 666750 h 1233487"/>
              <a:gd name="connsiteX20" fmla="*/ 3738563 w 3762375"/>
              <a:gd name="connsiteY20" fmla="*/ 719137 h 1233487"/>
              <a:gd name="connsiteX21" fmla="*/ 3729038 w 3762375"/>
              <a:gd name="connsiteY21" fmla="*/ 766762 h 1233487"/>
              <a:gd name="connsiteX22" fmla="*/ 3724275 w 3762375"/>
              <a:gd name="connsiteY22" fmla="*/ 800100 h 1233487"/>
              <a:gd name="connsiteX23" fmla="*/ 3719513 w 3762375"/>
              <a:gd name="connsiteY23" fmla="*/ 838200 h 1233487"/>
              <a:gd name="connsiteX24" fmla="*/ 3714750 w 3762375"/>
              <a:gd name="connsiteY24" fmla="*/ 866775 h 1233487"/>
              <a:gd name="connsiteX25" fmla="*/ 3709988 w 3762375"/>
              <a:gd name="connsiteY25" fmla="*/ 923925 h 1233487"/>
              <a:gd name="connsiteX26" fmla="*/ 3700463 w 3762375"/>
              <a:gd name="connsiteY26" fmla="*/ 1042987 h 1233487"/>
              <a:gd name="connsiteX27" fmla="*/ 3690938 w 3762375"/>
              <a:gd name="connsiteY27" fmla="*/ 1076325 h 1233487"/>
              <a:gd name="connsiteX28" fmla="*/ 3671888 w 3762375"/>
              <a:gd name="connsiteY28" fmla="*/ 1104900 h 1233487"/>
              <a:gd name="connsiteX29" fmla="*/ 3662363 w 3762375"/>
              <a:gd name="connsiteY29" fmla="*/ 1119187 h 1233487"/>
              <a:gd name="connsiteX30" fmla="*/ 3652838 w 3762375"/>
              <a:gd name="connsiteY30" fmla="*/ 1133475 h 1233487"/>
              <a:gd name="connsiteX31" fmla="*/ 3638550 w 3762375"/>
              <a:gd name="connsiteY31" fmla="*/ 1138237 h 1233487"/>
              <a:gd name="connsiteX32" fmla="*/ 3609975 w 3762375"/>
              <a:gd name="connsiteY32" fmla="*/ 1157287 h 1233487"/>
              <a:gd name="connsiteX33" fmla="*/ 3595688 w 3762375"/>
              <a:gd name="connsiteY33" fmla="*/ 1166812 h 1233487"/>
              <a:gd name="connsiteX34" fmla="*/ 3571875 w 3762375"/>
              <a:gd name="connsiteY34" fmla="*/ 1176337 h 1233487"/>
              <a:gd name="connsiteX35" fmla="*/ 3500438 w 3762375"/>
              <a:gd name="connsiteY35" fmla="*/ 1209675 h 1233487"/>
              <a:gd name="connsiteX36" fmla="*/ 3457575 w 3762375"/>
              <a:gd name="connsiteY36" fmla="*/ 1214437 h 1233487"/>
              <a:gd name="connsiteX37" fmla="*/ 3433763 w 3762375"/>
              <a:gd name="connsiteY37" fmla="*/ 1219200 h 1233487"/>
              <a:gd name="connsiteX38" fmla="*/ 3395663 w 3762375"/>
              <a:gd name="connsiteY38" fmla="*/ 1223962 h 1233487"/>
              <a:gd name="connsiteX39" fmla="*/ 3367088 w 3762375"/>
              <a:gd name="connsiteY39" fmla="*/ 1228725 h 1233487"/>
              <a:gd name="connsiteX40" fmla="*/ 3319463 w 3762375"/>
              <a:gd name="connsiteY40" fmla="*/ 1233487 h 1233487"/>
              <a:gd name="connsiteX41" fmla="*/ 2500313 w 3762375"/>
              <a:gd name="connsiteY41" fmla="*/ 1228725 h 1233487"/>
              <a:gd name="connsiteX42" fmla="*/ 2343150 w 3762375"/>
              <a:gd name="connsiteY42" fmla="*/ 1223962 h 1233487"/>
              <a:gd name="connsiteX43" fmla="*/ 2290763 w 3762375"/>
              <a:gd name="connsiteY43" fmla="*/ 1214437 h 1233487"/>
              <a:gd name="connsiteX44" fmla="*/ 2252663 w 3762375"/>
              <a:gd name="connsiteY44" fmla="*/ 1209675 h 1233487"/>
              <a:gd name="connsiteX45" fmla="*/ 2200275 w 3762375"/>
              <a:gd name="connsiteY45" fmla="*/ 1200150 h 1233487"/>
              <a:gd name="connsiteX46" fmla="*/ 2047875 w 3762375"/>
              <a:gd name="connsiteY46" fmla="*/ 1190625 h 1233487"/>
              <a:gd name="connsiteX47" fmla="*/ 1924050 w 3762375"/>
              <a:gd name="connsiteY47" fmla="*/ 1181100 h 1233487"/>
              <a:gd name="connsiteX48" fmla="*/ 1866900 w 3762375"/>
              <a:gd name="connsiteY48" fmla="*/ 1176337 h 1233487"/>
              <a:gd name="connsiteX49" fmla="*/ 1800225 w 3762375"/>
              <a:gd name="connsiteY49" fmla="*/ 1166812 h 1233487"/>
              <a:gd name="connsiteX50" fmla="*/ 1676400 w 3762375"/>
              <a:gd name="connsiteY50" fmla="*/ 1157287 h 1233487"/>
              <a:gd name="connsiteX51" fmla="*/ 1647825 w 3762375"/>
              <a:gd name="connsiteY51" fmla="*/ 1152525 h 1233487"/>
              <a:gd name="connsiteX52" fmla="*/ 1624013 w 3762375"/>
              <a:gd name="connsiteY52" fmla="*/ 1147762 h 1233487"/>
              <a:gd name="connsiteX53" fmla="*/ 642938 w 3762375"/>
              <a:gd name="connsiteY53" fmla="*/ 1143000 h 1233487"/>
              <a:gd name="connsiteX54" fmla="*/ 614363 w 3762375"/>
              <a:gd name="connsiteY54" fmla="*/ 1138237 h 1233487"/>
              <a:gd name="connsiteX55" fmla="*/ 590550 w 3762375"/>
              <a:gd name="connsiteY55" fmla="*/ 1133475 h 1233487"/>
              <a:gd name="connsiteX56" fmla="*/ 504825 w 3762375"/>
              <a:gd name="connsiteY56" fmla="*/ 1123950 h 1233487"/>
              <a:gd name="connsiteX57" fmla="*/ 490538 w 3762375"/>
              <a:gd name="connsiteY57" fmla="*/ 1119187 h 1233487"/>
              <a:gd name="connsiteX58" fmla="*/ 376238 w 3762375"/>
              <a:gd name="connsiteY58" fmla="*/ 1104900 h 1233487"/>
              <a:gd name="connsiteX59" fmla="*/ 347663 w 3762375"/>
              <a:gd name="connsiteY59" fmla="*/ 1100137 h 1233487"/>
              <a:gd name="connsiteX60" fmla="*/ 304800 w 3762375"/>
              <a:gd name="connsiteY60" fmla="*/ 1090612 h 1233487"/>
              <a:gd name="connsiteX61" fmla="*/ 242888 w 3762375"/>
              <a:gd name="connsiteY61" fmla="*/ 1085850 h 1233487"/>
              <a:gd name="connsiteX62" fmla="*/ 214313 w 3762375"/>
              <a:gd name="connsiteY62" fmla="*/ 1081087 h 1233487"/>
              <a:gd name="connsiteX63" fmla="*/ 176213 w 3762375"/>
              <a:gd name="connsiteY63" fmla="*/ 1066800 h 1233487"/>
              <a:gd name="connsiteX64" fmla="*/ 152400 w 3762375"/>
              <a:gd name="connsiteY64" fmla="*/ 1062037 h 1233487"/>
              <a:gd name="connsiteX65" fmla="*/ 123825 w 3762375"/>
              <a:gd name="connsiteY65" fmla="*/ 1047750 h 1233487"/>
              <a:gd name="connsiteX66" fmla="*/ 90488 w 3762375"/>
              <a:gd name="connsiteY66" fmla="*/ 1033462 h 1233487"/>
              <a:gd name="connsiteX67" fmla="*/ 57150 w 3762375"/>
              <a:gd name="connsiteY67" fmla="*/ 1004887 h 1233487"/>
              <a:gd name="connsiteX68" fmla="*/ 38100 w 3762375"/>
              <a:gd name="connsiteY68" fmla="*/ 990600 h 1233487"/>
              <a:gd name="connsiteX69" fmla="*/ 19050 w 3762375"/>
              <a:gd name="connsiteY69" fmla="*/ 947737 h 1233487"/>
              <a:gd name="connsiteX70" fmla="*/ 14288 w 3762375"/>
              <a:gd name="connsiteY70" fmla="*/ 933450 h 1233487"/>
              <a:gd name="connsiteX71" fmla="*/ 9525 w 3762375"/>
              <a:gd name="connsiteY71" fmla="*/ 919162 h 1233487"/>
              <a:gd name="connsiteX72" fmla="*/ 4763 w 3762375"/>
              <a:gd name="connsiteY72" fmla="*/ 871537 h 1233487"/>
              <a:gd name="connsiteX73" fmla="*/ 0 w 3762375"/>
              <a:gd name="connsiteY73" fmla="*/ 852487 h 1233487"/>
              <a:gd name="connsiteX74" fmla="*/ 4763 w 3762375"/>
              <a:gd name="connsiteY74" fmla="*/ 581025 h 1233487"/>
              <a:gd name="connsiteX75" fmla="*/ 9525 w 3762375"/>
              <a:gd name="connsiteY75" fmla="*/ 566737 h 1233487"/>
              <a:gd name="connsiteX76" fmla="*/ 19050 w 3762375"/>
              <a:gd name="connsiteY76" fmla="*/ 519112 h 1233487"/>
              <a:gd name="connsiteX77" fmla="*/ 28575 w 3762375"/>
              <a:gd name="connsiteY77" fmla="*/ 500062 h 1233487"/>
              <a:gd name="connsiteX78" fmla="*/ 42863 w 3762375"/>
              <a:gd name="connsiteY78" fmla="*/ 442912 h 1233487"/>
              <a:gd name="connsiteX79" fmla="*/ 47625 w 3762375"/>
              <a:gd name="connsiteY79" fmla="*/ 428625 h 1233487"/>
              <a:gd name="connsiteX80" fmla="*/ 57150 w 3762375"/>
              <a:gd name="connsiteY80" fmla="*/ 409575 h 1233487"/>
              <a:gd name="connsiteX81" fmla="*/ 71438 w 3762375"/>
              <a:gd name="connsiteY81" fmla="*/ 376237 h 1233487"/>
              <a:gd name="connsiteX82" fmla="*/ 90488 w 3762375"/>
              <a:gd name="connsiteY82" fmla="*/ 347662 h 1233487"/>
              <a:gd name="connsiteX83" fmla="*/ 109538 w 3762375"/>
              <a:gd name="connsiteY83" fmla="*/ 314325 h 1233487"/>
              <a:gd name="connsiteX84" fmla="*/ 123825 w 3762375"/>
              <a:gd name="connsiteY84" fmla="*/ 300037 h 1233487"/>
              <a:gd name="connsiteX85" fmla="*/ 147638 w 3762375"/>
              <a:gd name="connsiteY85" fmla="*/ 271462 h 1233487"/>
              <a:gd name="connsiteX86" fmla="*/ 166688 w 3762375"/>
              <a:gd name="connsiteY86" fmla="*/ 261937 h 1233487"/>
              <a:gd name="connsiteX87" fmla="*/ 180975 w 3762375"/>
              <a:gd name="connsiteY87" fmla="*/ 252412 h 1233487"/>
              <a:gd name="connsiteX88" fmla="*/ 200025 w 3762375"/>
              <a:gd name="connsiteY88" fmla="*/ 242887 h 1233487"/>
              <a:gd name="connsiteX89" fmla="*/ 214313 w 3762375"/>
              <a:gd name="connsiteY89" fmla="*/ 233362 h 1233487"/>
              <a:gd name="connsiteX90" fmla="*/ 233363 w 3762375"/>
              <a:gd name="connsiteY90" fmla="*/ 228600 h 1233487"/>
              <a:gd name="connsiteX91" fmla="*/ 261938 w 3762375"/>
              <a:gd name="connsiteY91" fmla="*/ 219075 h 1233487"/>
              <a:gd name="connsiteX92" fmla="*/ 309563 w 3762375"/>
              <a:gd name="connsiteY92" fmla="*/ 209550 h 1233487"/>
              <a:gd name="connsiteX93" fmla="*/ 342900 w 3762375"/>
              <a:gd name="connsiteY93" fmla="*/ 204787 h 1233487"/>
              <a:gd name="connsiteX94" fmla="*/ 361950 w 3762375"/>
              <a:gd name="connsiteY94" fmla="*/ 200025 h 1233487"/>
              <a:gd name="connsiteX95" fmla="*/ 1581150 w 3762375"/>
              <a:gd name="connsiteY95" fmla="*/ 195262 h 1233487"/>
              <a:gd name="connsiteX96" fmla="*/ 1733550 w 3762375"/>
              <a:gd name="connsiteY96" fmla="*/ 185737 h 1233487"/>
              <a:gd name="connsiteX97" fmla="*/ 2109788 w 3762375"/>
              <a:gd name="connsiteY97" fmla="*/ 180975 h 1233487"/>
              <a:gd name="connsiteX98" fmla="*/ 2747963 w 3762375"/>
              <a:gd name="connsiteY98" fmla="*/ 176212 h 1233487"/>
              <a:gd name="connsiteX99" fmla="*/ 2824163 w 3762375"/>
              <a:gd name="connsiteY99" fmla="*/ 166687 h 1233487"/>
              <a:gd name="connsiteX100" fmla="*/ 3014663 w 3762375"/>
              <a:gd name="connsiteY100" fmla="*/ 161925 h 1233487"/>
              <a:gd name="connsiteX101" fmla="*/ 3048000 w 3762375"/>
              <a:gd name="connsiteY101" fmla="*/ 152400 h 1233487"/>
              <a:gd name="connsiteX102" fmla="*/ 3062288 w 3762375"/>
              <a:gd name="connsiteY102" fmla="*/ 142875 h 1233487"/>
              <a:gd name="connsiteX103" fmla="*/ 3081338 w 3762375"/>
              <a:gd name="connsiteY103" fmla="*/ 4762 h 1233487"/>
              <a:gd name="connsiteX104" fmla="*/ 3076575 w 3762375"/>
              <a:gd name="connsiteY104" fmla="*/ 0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762375" h="1233487">
                <a:moveTo>
                  <a:pt x="3076575" y="0"/>
                </a:moveTo>
                <a:lnTo>
                  <a:pt x="3076575" y="0"/>
                </a:lnTo>
                <a:cubicBezTo>
                  <a:pt x="3169001" y="20539"/>
                  <a:pt x="3064492" y="-659"/>
                  <a:pt x="3176588" y="14287"/>
                </a:cubicBezTo>
                <a:cubicBezTo>
                  <a:pt x="3181564" y="14950"/>
                  <a:pt x="3185856" y="18936"/>
                  <a:pt x="3190875" y="19050"/>
                </a:cubicBezTo>
                <a:cubicBezTo>
                  <a:pt x="3325787" y="22116"/>
                  <a:pt x="3460750" y="22225"/>
                  <a:pt x="3595688" y="23812"/>
                </a:cubicBezTo>
                <a:cubicBezTo>
                  <a:pt x="3627966" y="34573"/>
                  <a:pt x="3588589" y="22392"/>
                  <a:pt x="3643313" y="33337"/>
                </a:cubicBezTo>
                <a:cubicBezTo>
                  <a:pt x="3648236" y="34322"/>
                  <a:pt x="3652773" y="36721"/>
                  <a:pt x="3657600" y="38100"/>
                </a:cubicBezTo>
                <a:cubicBezTo>
                  <a:pt x="3663894" y="39898"/>
                  <a:pt x="3670381" y="40981"/>
                  <a:pt x="3676650" y="42862"/>
                </a:cubicBezTo>
                <a:cubicBezTo>
                  <a:pt x="3686267" y="45747"/>
                  <a:pt x="3705225" y="52387"/>
                  <a:pt x="3705225" y="52387"/>
                </a:cubicBezTo>
                <a:cubicBezTo>
                  <a:pt x="3725536" y="79468"/>
                  <a:pt x="3717004" y="63908"/>
                  <a:pt x="3729038" y="100012"/>
                </a:cubicBezTo>
                <a:lnTo>
                  <a:pt x="3733800" y="114300"/>
                </a:lnTo>
                <a:lnTo>
                  <a:pt x="3738563" y="128587"/>
                </a:lnTo>
                <a:cubicBezTo>
                  <a:pt x="3740150" y="146050"/>
                  <a:pt x="3741008" y="163594"/>
                  <a:pt x="3743325" y="180975"/>
                </a:cubicBezTo>
                <a:cubicBezTo>
                  <a:pt x="3744190" y="187463"/>
                  <a:pt x="3747467" y="193509"/>
                  <a:pt x="3748088" y="200025"/>
                </a:cubicBezTo>
                <a:cubicBezTo>
                  <a:pt x="3750651" y="226937"/>
                  <a:pt x="3750694" y="254039"/>
                  <a:pt x="3752850" y="280987"/>
                </a:cubicBezTo>
                <a:cubicBezTo>
                  <a:pt x="3755156" y="309811"/>
                  <a:pt x="3757292" y="317483"/>
                  <a:pt x="3762375" y="342900"/>
                </a:cubicBezTo>
                <a:cubicBezTo>
                  <a:pt x="3760788" y="417512"/>
                  <a:pt x="3760481" y="492163"/>
                  <a:pt x="3757613" y="566737"/>
                </a:cubicBezTo>
                <a:cubicBezTo>
                  <a:pt x="3757302" y="574826"/>
                  <a:pt x="3753920" y="582526"/>
                  <a:pt x="3752850" y="590550"/>
                </a:cubicBezTo>
                <a:cubicBezTo>
                  <a:pt x="3750741" y="606364"/>
                  <a:pt x="3750067" y="622344"/>
                  <a:pt x="3748088" y="638175"/>
                </a:cubicBezTo>
                <a:cubicBezTo>
                  <a:pt x="3746890" y="647757"/>
                  <a:pt x="3744453" y="657160"/>
                  <a:pt x="3743325" y="666750"/>
                </a:cubicBezTo>
                <a:cubicBezTo>
                  <a:pt x="3741276" y="684164"/>
                  <a:pt x="3741043" y="701779"/>
                  <a:pt x="3738563" y="719137"/>
                </a:cubicBezTo>
                <a:cubicBezTo>
                  <a:pt x="3736274" y="735164"/>
                  <a:pt x="3731328" y="750735"/>
                  <a:pt x="3729038" y="766762"/>
                </a:cubicBezTo>
                <a:cubicBezTo>
                  <a:pt x="3727450" y="777875"/>
                  <a:pt x="3725759" y="788973"/>
                  <a:pt x="3724275" y="800100"/>
                </a:cubicBezTo>
                <a:cubicBezTo>
                  <a:pt x="3722583" y="812787"/>
                  <a:pt x="3721323" y="825530"/>
                  <a:pt x="3719513" y="838200"/>
                </a:cubicBezTo>
                <a:cubicBezTo>
                  <a:pt x="3718147" y="847759"/>
                  <a:pt x="3716338" y="857250"/>
                  <a:pt x="3714750" y="866775"/>
                </a:cubicBezTo>
                <a:cubicBezTo>
                  <a:pt x="3713163" y="885825"/>
                  <a:pt x="3711180" y="904846"/>
                  <a:pt x="3709988" y="923925"/>
                </a:cubicBezTo>
                <a:cubicBezTo>
                  <a:pt x="3704904" y="1005273"/>
                  <a:pt x="3711438" y="993601"/>
                  <a:pt x="3700463" y="1042987"/>
                </a:cubicBezTo>
                <a:cubicBezTo>
                  <a:pt x="3699551" y="1047092"/>
                  <a:pt x="3693882" y="1071025"/>
                  <a:pt x="3690938" y="1076325"/>
                </a:cubicBezTo>
                <a:cubicBezTo>
                  <a:pt x="3685379" y="1086332"/>
                  <a:pt x="3678238" y="1095375"/>
                  <a:pt x="3671888" y="1104900"/>
                </a:cubicBezTo>
                <a:lnTo>
                  <a:pt x="3662363" y="1119187"/>
                </a:lnTo>
                <a:cubicBezTo>
                  <a:pt x="3659188" y="1123950"/>
                  <a:pt x="3658268" y="1131665"/>
                  <a:pt x="3652838" y="1133475"/>
                </a:cubicBezTo>
                <a:lnTo>
                  <a:pt x="3638550" y="1138237"/>
                </a:lnTo>
                <a:lnTo>
                  <a:pt x="3609975" y="1157287"/>
                </a:lnTo>
                <a:cubicBezTo>
                  <a:pt x="3605213" y="1160462"/>
                  <a:pt x="3601002" y="1164686"/>
                  <a:pt x="3595688" y="1166812"/>
                </a:cubicBezTo>
                <a:cubicBezTo>
                  <a:pt x="3587750" y="1169987"/>
                  <a:pt x="3579522" y="1172514"/>
                  <a:pt x="3571875" y="1176337"/>
                </a:cubicBezTo>
                <a:cubicBezTo>
                  <a:pt x="3546117" y="1189216"/>
                  <a:pt x="3533172" y="1206038"/>
                  <a:pt x="3500438" y="1209675"/>
                </a:cubicBezTo>
                <a:cubicBezTo>
                  <a:pt x="3486150" y="1211262"/>
                  <a:pt x="3471806" y="1212404"/>
                  <a:pt x="3457575" y="1214437"/>
                </a:cubicBezTo>
                <a:cubicBezTo>
                  <a:pt x="3449562" y="1215582"/>
                  <a:pt x="3441763" y="1217969"/>
                  <a:pt x="3433763" y="1219200"/>
                </a:cubicBezTo>
                <a:cubicBezTo>
                  <a:pt x="3421113" y="1221146"/>
                  <a:pt x="3408333" y="1222152"/>
                  <a:pt x="3395663" y="1223962"/>
                </a:cubicBezTo>
                <a:cubicBezTo>
                  <a:pt x="3386104" y="1225328"/>
                  <a:pt x="3376670" y="1227527"/>
                  <a:pt x="3367088" y="1228725"/>
                </a:cubicBezTo>
                <a:cubicBezTo>
                  <a:pt x="3351257" y="1230704"/>
                  <a:pt x="3335338" y="1231900"/>
                  <a:pt x="3319463" y="1233487"/>
                </a:cubicBezTo>
                <a:lnTo>
                  <a:pt x="2500313" y="1228725"/>
                </a:lnTo>
                <a:cubicBezTo>
                  <a:pt x="2447904" y="1228214"/>
                  <a:pt x="2395493" y="1226646"/>
                  <a:pt x="2343150" y="1223962"/>
                </a:cubicBezTo>
                <a:cubicBezTo>
                  <a:pt x="2329838" y="1223279"/>
                  <a:pt x="2304556" y="1216559"/>
                  <a:pt x="2290763" y="1214437"/>
                </a:cubicBezTo>
                <a:cubicBezTo>
                  <a:pt x="2278113" y="1212491"/>
                  <a:pt x="2265313" y="1211621"/>
                  <a:pt x="2252663" y="1209675"/>
                </a:cubicBezTo>
                <a:cubicBezTo>
                  <a:pt x="2226476" y="1205646"/>
                  <a:pt x="2228372" y="1203108"/>
                  <a:pt x="2200275" y="1200150"/>
                </a:cubicBezTo>
                <a:cubicBezTo>
                  <a:pt x="2157781" y="1195677"/>
                  <a:pt x="2086751" y="1192671"/>
                  <a:pt x="2047875" y="1190625"/>
                </a:cubicBezTo>
                <a:cubicBezTo>
                  <a:pt x="1978902" y="1180771"/>
                  <a:pt x="2041179" y="1188657"/>
                  <a:pt x="1924050" y="1181100"/>
                </a:cubicBezTo>
                <a:cubicBezTo>
                  <a:pt x="1904974" y="1179869"/>
                  <a:pt x="1885950" y="1177925"/>
                  <a:pt x="1866900" y="1176337"/>
                </a:cubicBezTo>
                <a:cubicBezTo>
                  <a:pt x="1835338" y="1165817"/>
                  <a:pt x="1859846" y="1172774"/>
                  <a:pt x="1800225" y="1166812"/>
                </a:cubicBezTo>
                <a:cubicBezTo>
                  <a:pt x="1711693" y="1157959"/>
                  <a:pt x="1807072" y="1164974"/>
                  <a:pt x="1676400" y="1157287"/>
                </a:cubicBezTo>
                <a:lnTo>
                  <a:pt x="1647825" y="1152525"/>
                </a:lnTo>
                <a:cubicBezTo>
                  <a:pt x="1639861" y="1151077"/>
                  <a:pt x="1632107" y="1147839"/>
                  <a:pt x="1624013" y="1147762"/>
                </a:cubicBezTo>
                <a:lnTo>
                  <a:pt x="642938" y="1143000"/>
                </a:lnTo>
                <a:lnTo>
                  <a:pt x="614363" y="1138237"/>
                </a:lnTo>
                <a:cubicBezTo>
                  <a:pt x="606399" y="1136789"/>
                  <a:pt x="598577" y="1134522"/>
                  <a:pt x="590550" y="1133475"/>
                </a:cubicBezTo>
                <a:cubicBezTo>
                  <a:pt x="562041" y="1129757"/>
                  <a:pt x="504825" y="1123950"/>
                  <a:pt x="504825" y="1123950"/>
                </a:cubicBezTo>
                <a:cubicBezTo>
                  <a:pt x="500063" y="1122362"/>
                  <a:pt x="495461" y="1120172"/>
                  <a:pt x="490538" y="1119187"/>
                </a:cubicBezTo>
                <a:cubicBezTo>
                  <a:pt x="436250" y="1108329"/>
                  <a:pt x="431137" y="1109474"/>
                  <a:pt x="376238" y="1104900"/>
                </a:cubicBezTo>
                <a:cubicBezTo>
                  <a:pt x="366713" y="1103312"/>
                  <a:pt x="357089" y="1102232"/>
                  <a:pt x="347663" y="1100137"/>
                </a:cubicBezTo>
                <a:cubicBezTo>
                  <a:pt x="311099" y="1092012"/>
                  <a:pt x="363553" y="1096797"/>
                  <a:pt x="304800" y="1090612"/>
                </a:cubicBezTo>
                <a:cubicBezTo>
                  <a:pt x="284215" y="1088445"/>
                  <a:pt x="263525" y="1087437"/>
                  <a:pt x="242888" y="1085850"/>
                </a:cubicBezTo>
                <a:cubicBezTo>
                  <a:pt x="233363" y="1084262"/>
                  <a:pt x="223739" y="1083182"/>
                  <a:pt x="214313" y="1081087"/>
                </a:cubicBezTo>
                <a:cubicBezTo>
                  <a:pt x="202400" y="1078440"/>
                  <a:pt x="186831" y="1069985"/>
                  <a:pt x="176213" y="1066800"/>
                </a:cubicBezTo>
                <a:cubicBezTo>
                  <a:pt x="168460" y="1064474"/>
                  <a:pt x="160338" y="1063625"/>
                  <a:pt x="152400" y="1062037"/>
                </a:cubicBezTo>
                <a:cubicBezTo>
                  <a:pt x="142875" y="1057275"/>
                  <a:pt x="133556" y="1052075"/>
                  <a:pt x="123825" y="1047750"/>
                </a:cubicBezTo>
                <a:cubicBezTo>
                  <a:pt x="101393" y="1037780"/>
                  <a:pt x="116022" y="1049420"/>
                  <a:pt x="90488" y="1033462"/>
                </a:cubicBezTo>
                <a:cubicBezTo>
                  <a:pt x="64774" y="1017391"/>
                  <a:pt x="78133" y="1022872"/>
                  <a:pt x="57150" y="1004887"/>
                </a:cubicBezTo>
                <a:cubicBezTo>
                  <a:pt x="51123" y="999721"/>
                  <a:pt x="44450" y="995362"/>
                  <a:pt x="38100" y="990600"/>
                </a:cubicBezTo>
                <a:cubicBezTo>
                  <a:pt x="23006" y="967958"/>
                  <a:pt x="30385" y="981741"/>
                  <a:pt x="19050" y="947737"/>
                </a:cubicBezTo>
                <a:lnTo>
                  <a:pt x="14288" y="933450"/>
                </a:lnTo>
                <a:lnTo>
                  <a:pt x="9525" y="919162"/>
                </a:lnTo>
                <a:cubicBezTo>
                  <a:pt x="7938" y="903287"/>
                  <a:pt x="7019" y="887331"/>
                  <a:pt x="4763" y="871537"/>
                </a:cubicBezTo>
                <a:cubicBezTo>
                  <a:pt x="3837" y="865057"/>
                  <a:pt x="0" y="859032"/>
                  <a:pt x="0" y="852487"/>
                </a:cubicBezTo>
                <a:cubicBezTo>
                  <a:pt x="0" y="761986"/>
                  <a:pt x="1748" y="671476"/>
                  <a:pt x="4763" y="581025"/>
                </a:cubicBezTo>
                <a:cubicBezTo>
                  <a:pt x="4930" y="576008"/>
                  <a:pt x="8436" y="571638"/>
                  <a:pt x="9525" y="566737"/>
                </a:cubicBezTo>
                <a:cubicBezTo>
                  <a:pt x="12516" y="553279"/>
                  <a:pt x="13877" y="532907"/>
                  <a:pt x="19050" y="519112"/>
                </a:cubicBezTo>
                <a:cubicBezTo>
                  <a:pt x="21543" y="512464"/>
                  <a:pt x="25400" y="506412"/>
                  <a:pt x="28575" y="500062"/>
                </a:cubicBezTo>
                <a:cubicBezTo>
                  <a:pt x="34989" y="461582"/>
                  <a:pt x="30284" y="480650"/>
                  <a:pt x="42863" y="442912"/>
                </a:cubicBezTo>
                <a:cubicBezTo>
                  <a:pt x="44450" y="438150"/>
                  <a:pt x="45380" y="433115"/>
                  <a:pt x="47625" y="428625"/>
                </a:cubicBezTo>
                <a:cubicBezTo>
                  <a:pt x="50800" y="422275"/>
                  <a:pt x="54353" y="416100"/>
                  <a:pt x="57150" y="409575"/>
                </a:cubicBezTo>
                <a:cubicBezTo>
                  <a:pt x="67003" y="386584"/>
                  <a:pt x="55644" y="402560"/>
                  <a:pt x="71438" y="376237"/>
                </a:cubicBezTo>
                <a:cubicBezTo>
                  <a:pt x="77328" y="366421"/>
                  <a:pt x="85368" y="357901"/>
                  <a:pt x="90488" y="347662"/>
                </a:cubicBezTo>
                <a:cubicBezTo>
                  <a:pt x="96312" y="336014"/>
                  <a:pt x="101122" y="324424"/>
                  <a:pt x="109538" y="314325"/>
                </a:cubicBezTo>
                <a:cubicBezTo>
                  <a:pt x="113850" y="309151"/>
                  <a:pt x="119513" y="305211"/>
                  <a:pt x="123825" y="300037"/>
                </a:cubicBezTo>
                <a:cubicBezTo>
                  <a:pt x="136110" y="285295"/>
                  <a:pt x="130452" y="283738"/>
                  <a:pt x="147638" y="271462"/>
                </a:cubicBezTo>
                <a:cubicBezTo>
                  <a:pt x="153415" y="267335"/>
                  <a:pt x="160524" y="265459"/>
                  <a:pt x="166688" y="261937"/>
                </a:cubicBezTo>
                <a:cubicBezTo>
                  <a:pt x="171658" y="259097"/>
                  <a:pt x="176005" y="255252"/>
                  <a:pt x="180975" y="252412"/>
                </a:cubicBezTo>
                <a:cubicBezTo>
                  <a:pt x="187139" y="248890"/>
                  <a:pt x="193861" y="246409"/>
                  <a:pt x="200025" y="242887"/>
                </a:cubicBezTo>
                <a:cubicBezTo>
                  <a:pt x="204995" y="240047"/>
                  <a:pt x="209052" y="235617"/>
                  <a:pt x="214313" y="233362"/>
                </a:cubicBezTo>
                <a:cubicBezTo>
                  <a:pt x="220329" y="230784"/>
                  <a:pt x="227094" y="230481"/>
                  <a:pt x="233363" y="228600"/>
                </a:cubicBezTo>
                <a:cubicBezTo>
                  <a:pt x="242980" y="225715"/>
                  <a:pt x="252198" y="221510"/>
                  <a:pt x="261938" y="219075"/>
                </a:cubicBezTo>
                <a:cubicBezTo>
                  <a:pt x="287195" y="212760"/>
                  <a:pt x="279194" y="214222"/>
                  <a:pt x="309563" y="209550"/>
                </a:cubicBezTo>
                <a:cubicBezTo>
                  <a:pt x="320658" y="207843"/>
                  <a:pt x="331856" y="206795"/>
                  <a:pt x="342900" y="204787"/>
                </a:cubicBezTo>
                <a:cubicBezTo>
                  <a:pt x="349340" y="203616"/>
                  <a:pt x="355405" y="200075"/>
                  <a:pt x="361950" y="200025"/>
                </a:cubicBezTo>
                <a:lnTo>
                  <a:pt x="1581150" y="195262"/>
                </a:lnTo>
                <a:cubicBezTo>
                  <a:pt x="1647620" y="185767"/>
                  <a:pt x="1625166" y="187821"/>
                  <a:pt x="1733550" y="185737"/>
                </a:cubicBezTo>
                <a:lnTo>
                  <a:pt x="2109788" y="180975"/>
                </a:lnTo>
                <a:lnTo>
                  <a:pt x="2747963" y="176212"/>
                </a:lnTo>
                <a:cubicBezTo>
                  <a:pt x="2779735" y="165622"/>
                  <a:pt x="2766119" y="168877"/>
                  <a:pt x="2824163" y="166687"/>
                </a:cubicBezTo>
                <a:cubicBezTo>
                  <a:pt x="2887638" y="164292"/>
                  <a:pt x="2951163" y="163512"/>
                  <a:pt x="3014663" y="161925"/>
                </a:cubicBezTo>
                <a:cubicBezTo>
                  <a:pt x="3020762" y="160400"/>
                  <a:pt x="3041171" y="155815"/>
                  <a:pt x="3048000" y="152400"/>
                </a:cubicBezTo>
                <a:cubicBezTo>
                  <a:pt x="3053120" y="149840"/>
                  <a:pt x="3057525" y="146050"/>
                  <a:pt x="3062288" y="142875"/>
                </a:cubicBezTo>
                <a:cubicBezTo>
                  <a:pt x="3063508" y="109929"/>
                  <a:pt x="3031862" y="24552"/>
                  <a:pt x="3081338" y="4762"/>
                </a:cubicBezTo>
                <a:cubicBezTo>
                  <a:pt x="3084286" y="3583"/>
                  <a:pt x="3077369" y="794"/>
                  <a:pt x="3076575" y="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38550" y="990600"/>
            <a:ext cx="309562" cy="16107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3886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Solution’s Special Considerations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1" y="3733800"/>
            <a:ext cx="3619499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948112" y="4114800"/>
            <a:ext cx="771526" cy="14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76800" y="5181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</a:t>
            </a:r>
            <a:r>
              <a:rPr lang="en-US" sz="1200" b="1" dirty="0"/>
              <a:t>:</a:t>
            </a:r>
            <a:r>
              <a:rPr lang="en-US" sz="1200" dirty="0"/>
              <a:t> "The Problem." </a:t>
            </a:r>
            <a:r>
              <a:rPr lang="en-US" sz="1200" i="1" dirty="0" smtClean="0"/>
              <a:t>Level 3 </a:t>
            </a:r>
            <a:r>
              <a:rPr lang="en-US" sz="1200" i="1" dirty="0"/>
              <a:t>STEAM PBL</a:t>
            </a:r>
            <a:r>
              <a:rPr lang="en-US" sz="1200" dirty="0"/>
              <a:t>. Forest Glen Elementary School, </a:t>
            </a:r>
            <a:r>
              <a:rPr lang="en-US" sz="1200" dirty="0" err="1"/>
              <a:t>n.d.</a:t>
            </a:r>
            <a:r>
              <a:rPr lang="en-US" sz="1200" dirty="0"/>
              <a:t> Web. 14 Nov. 2014.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97468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dirty="0" smtClean="0"/>
              <a:t>Special </a:t>
            </a:r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476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914400"/>
          </a:xfrm>
        </p:spPr>
        <p:txBody>
          <a:bodyPr/>
          <a:lstStyle/>
          <a:p>
            <a:r>
              <a:rPr lang="en-US" dirty="0" smtClean="0"/>
              <a:t>PowerPoint Tips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7239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Choose </a:t>
            </a:r>
            <a:r>
              <a:rPr lang="en-US" sz="2800" dirty="0"/>
              <a:t>a font style that your audience can read from a distance.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Keep </a:t>
            </a:r>
            <a:r>
              <a:rPr lang="en-US" sz="2800" dirty="0"/>
              <a:t>your text simple by using bullet points or short sentences.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Use art to help convey your message.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Label charts </a:t>
            </a:r>
            <a:r>
              <a:rPr lang="en-US" sz="2800" dirty="0"/>
              <a:t>and </a:t>
            </a:r>
            <a:r>
              <a:rPr lang="en-US" sz="2800" dirty="0" smtClean="0"/>
              <a:t>graphs.</a:t>
            </a:r>
            <a:endParaRPr lang="en-US" sz="28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Make slide backgrounds subtle and keep them consistent.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Use high contrast between background color and text color.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Check the spelling and </a:t>
            </a:r>
            <a:r>
              <a:rPr lang="en-US" sz="2800" dirty="0" smtClean="0"/>
              <a:t>grammar.</a:t>
            </a:r>
            <a:endParaRPr lang="en-US" sz="28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Minimize the number of slides.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8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10100" y="6324600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"Tips for Creating and Delivering an Effective Presentation." </a:t>
            </a:r>
            <a:r>
              <a:rPr lang="en-US" sz="1200" i="1" dirty="0"/>
              <a:t>Office PowerPoint</a:t>
            </a:r>
            <a:r>
              <a:rPr lang="en-US" sz="1200" dirty="0"/>
              <a:t>. Microsoft, </a:t>
            </a:r>
            <a:r>
              <a:rPr lang="en-US" sz="1200" dirty="0" err="1"/>
              <a:t>n.d.</a:t>
            </a:r>
            <a:r>
              <a:rPr lang="en-US" sz="1200" dirty="0"/>
              <a:t> Web. 18 Nov. 2014. </a:t>
            </a:r>
          </a:p>
        </p:txBody>
      </p:sp>
    </p:spTree>
    <p:extLst>
      <p:ext uri="{BB962C8B-B14F-4D97-AF65-F5344CB8AC3E}">
        <p14:creationId xmlns:p14="http://schemas.microsoft.com/office/powerpoint/2010/main" val="37473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600200"/>
          </a:xfrm>
        </p:spPr>
        <p:txBody>
          <a:bodyPr/>
          <a:lstStyle/>
          <a:p>
            <a:r>
              <a:rPr lang="en-US" dirty="0" smtClean="0"/>
              <a:t>Before the Actual Presentation…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400800" cy="762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smtClean="0"/>
              <a:t>Number 1 Rule of Good Public Speaking:</a:t>
            </a:r>
            <a:endParaRPr lang="en-US" sz="2800" dirty="0"/>
          </a:p>
        </p:txBody>
      </p:sp>
      <p:pic>
        <p:nvPicPr>
          <p:cNvPr id="6146" name="Picture 2" descr="http://ecx.images-amazon.com/images/I/71TMAtJaYq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0083">
            <a:off x="5469006" y="1797038"/>
            <a:ext cx="1699755" cy="37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85459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</a:t>
            </a:r>
            <a:r>
              <a:rPr lang="en-US" sz="1200" dirty="0" smtClean="0"/>
              <a:t> Rister</a:t>
            </a:r>
            <a:r>
              <a:rPr lang="en-US" sz="1200" dirty="0"/>
              <a:t>, Alex. "3 Eye Contact Myths… and How to Avoid Them In Your Speech." </a:t>
            </a:r>
            <a:r>
              <a:rPr lang="en-US" sz="1200" i="1" dirty="0"/>
              <a:t>Six Minutes RSS</a:t>
            </a:r>
            <a:r>
              <a:rPr lang="en-US" sz="1200" dirty="0"/>
              <a:t>. N.p., 13 Jan. 2013. Web. 14 Nov. 2014.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6248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 your material. </a:t>
            </a:r>
            <a:br>
              <a:rPr lang="en-US" sz="2800" dirty="0"/>
            </a:br>
            <a:r>
              <a:rPr lang="en-US" sz="2800" dirty="0"/>
              <a:t>Content should be </a:t>
            </a:r>
            <a:br>
              <a:rPr lang="en-US" sz="2800" dirty="0"/>
            </a:br>
            <a:r>
              <a:rPr lang="en-US" sz="2800" dirty="0"/>
              <a:t>well-prepared in advance </a:t>
            </a:r>
            <a:br>
              <a:rPr lang="en-US" sz="2800" dirty="0"/>
            </a:br>
            <a:r>
              <a:rPr lang="en-US" sz="2800" dirty="0"/>
              <a:t>so that you are </a:t>
            </a:r>
            <a:br>
              <a:rPr lang="en-US" sz="2800" dirty="0"/>
            </a:br>
            <a:r>
              <a:rPr lang="en-US" sz="2800" i="1" dirty="0"/>
              <a:t>focusing on delivery, </a:t>
            </a:r>
            <a:br>
              <a:rPr lang="en-US" sz="2800" i="1" dirty="0"/>
            </a:br>
            <a:r>
              <a:rPr lang="en-US" sz="2800" i="1" dirty="0"/>
              <a:t>as opposed to the message,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on speech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620000" cy="1219200"/>
          </a:xfrm>
        </p:spPr>
        <p:txBody>
          <a:bodyPr/>
          <a:lstStyle/>
          <a:p>
            <a:r>
              <a:rPr lang="en-US" dirty="0" smtClean="0"/>
              <a:t>Grabber Openings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267200" cy="34290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challenge.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provocative question.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powerful quote.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surprising statistic.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unusual fact.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poignant story.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 teaser.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6096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“Hi, my name is Gabe and I’m going to tell you </a:t>
            </a:r>
            <a:b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…”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29200" y="466130"/>
            <a:ext cx="2971800" cy="2886670"/>
            <a:chOff x="2819400" y="1295400"/>
            <a:chExt cx="2057400" cy="1905000"/>
          </a:xfrm>
        </p:grpSpPr>
        <p:sp>
          <p:nvSpPr>
            <p:cNvPr id="5" name="Oval 4"/>
            <p:cNvSpPr/>
            <p:nvPr/>
          </p:nvSpPr>
          <p:spPr>
            <a:xfrm>
              <a:off x="2819400" y="1295400"/>
              <a:ext cx="2057400" cy="1905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>
              <a:stCxn id="5" idx="1"/>
              <a:endCxn id="5" idx="5"/>
            </p:cNvCxnSpPr>
            <p:nvPr/>
          </p:nvCxnSpPr>
          <p:spPr>
            <a:xfrm>
              <a:off x="3120699" y="1574381"/>
              <a:ext cx="1454802" cy="13470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038600" y="5410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Palmer</a:t>
            </a:r>
            <a:r>
              <a:rPr lang="en-US" sz="1200" dirty="0"/>
              <a:t>, Erik. </a:t>
            </a:r>
            <a:r>
              <a:rPr lang="en-US" sz="1200" i="1" dirty="0"/>
              <a:t>Well Spoken Teaching Speaking to All Students</a:t>
            </a:r>
            <a:r>
              <a:rPr lang="en-US" sz="1200" dirty="0"/>
              <a:t>. Portland, Me.: Stenhouse, 2011. Print</a:t>
            </a:r>
            <a:r>
              <a:rPr lang="en-US" sz="1200" dirty="0" smtClean="0"/>
              <a:t>. pp. 36-37.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14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1995</TotalTime>
  <Words>1023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Effective Oral Presentations</vt:lpstr>
      <vt:lpstr>PowerPoint Presentation</vt:lpstr>
      <vt:lpstr>PowerPoint Presentation</vt:lpstr>
      <vt:lpstr>Problem and Solution Speech− Organizational Format</vt:lpstr>
      <vt:lpstr>PowerPoint Presentation</vt:lpstr>
      <vt:lpstr>PowerPoint Tips</vt:lpstr>
      <vt:lpstr>PowerPoint Presentation</vt:lpstr>
      <vt:lpstr>Before the Actual Presentation…</vt:lpstr>
      <vt:lpstr>Grabber Openings</vt:lpstr>
      <vt:lpstr>Project and Use Your Voice</vt:lpstr>
      <vt:lpstr> Don’t Read Your Speech  </vt:lpstr>
      <vt:lpstr>Maintain Effective  Eye Contact and Facial Expressions </vt:lpstr>
      <vt:lpstr>Posture and Body Language</vt:lpstr>
      <vt:lpstr>Language</vt:lpstr>
      <vt:lpstr>Enunciation and Pronunciation</vt:lpstr>
      <vt:lpstr>Pronunciation</vt:lpstr>
      <vt:lpstr>Practice, Practice, Practice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Literary Theme</dc:title>
  <dc:creator>Sebastian Wren</dc:creator>
  <cp:lastModifiedBy>Windows User</cp:lastModifiedBy>
  <cp:revision>90</cp:revision>
  <dcterms:created xsi:type="dcterms:W3CDTF">2014-11-10T18:37:50Z</dcterms:created>
  <dcterms:modified xsi:type="dcterms:W3CDTF">2014-11-25T14:38:46Z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2010-10-25T00:00:00Z</vt:filetime>
  </property>
  <property fmtid="{D5CDD505-2E9C-101B-9397-08002B2CF9AE}" pid="3" name="LastSaved">
    <vt:filetime>2014-11-11T00:00:00Z</vt:filetime>
  </property>
</Properties>
</file>